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7" r:id="rId3"/>
    <p:sldId id="257" r:id="rId4"/>
    <p:sldId id="268" r:id="rId5"/>
    <p:sldId id="270" r:id="rId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537"/>
    <a:srgbClr val="045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9416"/>
  </p:normalViewPr>
  <p:slideViewPr>
    <p:cSldViewPr>
      <p:cViewPr>
        <p:scale>
          <a:sx n="130" d="100"/>
          <a:sy n="130" d="100"/>
        </p:scale>
        <p:origin x="2624" y="6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24B2F5-122E-45D6-B527-724B920F3E4C}" type="datetime1">
              <a:rPr lang="fr-FR" smtClean="0"/>
              <a:pPr rtl="0"/>
              <a:t>30/11/2020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2C417D-E42C-4209-BC78-0D7D647584D4}" type="datetime1">
              <a:rPr lang="fr-FR" smtClean="0"/>
              <a:pPr rtl="0"/>
              <a:t>30/11/2020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08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55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Medical images provide image-based information for diagnose &amp; treat diseases</a:t>
            </a:r>
            <a:r>
              <a:rPr lang="en-US" altLang="zh-CN" dirty="0" smtClean="0"/>
              <a:t>.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Medical image quality should be assessed not just on the images themselves but on the diagnostic</a:t>
            </a:r>
            <a:r>
              <a:rPr lang="fr-FR" altLang="zh-CN" baseline="0" dirty="0" smtClean="0"/>
              <a:t> </a:t>
            </a:r>
            <a:r>
              <a:rPr lang="en-US" altLang="zh-CN" dirty="0" smtClean="0"/>
              <a:t>task performance.</a:t>
            </a:r>
            <a:r>
              <a:rPr lang="en-US" altLang="zh-CN" baseline="0" dirty="0" smtClean="0"/>
              <a:t> 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While it has been poorly addressed by natural image quality assessment community, task-based approaches are fundamental and popular in the context of medical imaging. The underlying paradigm is to quantify the quality of a particular image by its effectiveness with respect to its intended task. 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162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pic>
        <p:nvPicPr>
          <p:cNvPr id="7" name="Image 6" descr="Ligne d’électrocardiogram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BC2FF6-6C9F-404B-87B0-1C13C8BF375C}" type="datetime1">
              <a:rPr lang="fr-FR" smtClean="0"/>
              <a:pPr rtl="0"/>
              <a:t>30/11/2020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/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31BED-90D9-48AE-8506-A0394977B35F}" type="datetime1">
              <a:rPr lang="fr-FR" smtClean="0"/>
              <a:pPr rtl="0"/>
              <a:t>30/11/2020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68B63D-6C57-40E1-B687-7CAA7CECAB9D}" type="datetime1">
              <a:rPr lang="fr-FR" smtClean="0"/>
              <a:pPr rtl="0"/>
              <a:t>30/11/2020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5B01D1-ECC3-4CD5-9BC3-60EC2C5F6982}" type="datetime1">
              <a:rPr lang="fr-FR" smtClean="0"/>
              <a:pPr rtl="0"/>
              <a:t>30/11/2020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2D0A1-7E81-456E-8C02-7BE047B7566C}" type="datetime1">
              <a:rPr lang="fr-FR" smtClean="0"/>
              <a:pPr rtl="0"/>
              <a:t>30/11/2020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7E1A74-BF5C-4D4A-82CF-035000799CEA}" type="datetime1">
              <a:rPr lang="fr-FR" smtClean="0"/>
              <a:pPr rtl="0"/>
              <a:t>30/11/2020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736169-909E-4CE3-B5D2-455F3A03E9A7}" type="datetime1">
              <a:rPr lang="fr-FR" smtClean="0"/>
              <a:pPr rtl="0"/>
              <a:t>30/11/2020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smtClean="0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rre rouge" descr="Barre rouge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35AE897-1F6C-4437-9E8F-6D0CF52398E0}" type="datetime1">
              <a:rPr lang="fr-FR" noProof="0" smtClean="0"/>
              <a:pPr rtl="0"/>
              <a:t>30/11/2020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fr-FR" noProof="0" smtClean="0"/>
              <a:pPr rtl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s/d/1ckjc67QKOc9NyKcRZRTBLh1SU4fuGyxFUCdEaWtBOdg/edit#gid=0" TargetMode="Externa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Assessment</a:t>
            </a:r>
            <a:r>
              <a:rPr lang="fr-FR" dirty="0"/>
              <a:t> for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smtClean="0"/>
              <a:t>Applications (QAH)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fr-FR" altLang="zh-CN" dirty="0" smtClean="0"/>
              <a:t>new </a:t>
            </a:r>
            <a:r>
              <a:rPr lang="en-US" altLang="zh-CN" dirty="0" smtClean="0"/>
              <a:t>project since 09/2020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" y="391040"/>
            <a:ext cx="3556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Participants of </a:t>
            </a:r>
            <a:r>
              <a:rPr lang="fr-FR" dirty="0" err="1" smtClean="0"/>
              <a:t>our</a:t>
            </a:r>
            <a:r>
              <a:rPr lang="fr-FR" dirty="0" smtClean="0"/>
              <a:t> 1st meeting on 26/11/2020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693969"/>
              </p:ext>
            </p:extLst>
          </p:nvPr>
        </p:nvGraphicFramePr>
        <p:xfrm>
          <a:off x="1631504" y="1700808"/>
          <a:ext cx="8496944" cy="50432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800"/>
                <a:gridCol w="1828800"/>
                <a:gridCol w="3111152"/>
                <a:gridCol w="1728192"/>
              </a:tblGrid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 b="1">
                          <a:effectLst/>
                        </a:rPr>
                        <a:t>First name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 b="1">
                          <a:effectLst/>
                        </a:rPr>
                        <a:t>Last name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 b="1" dirty="0">
                          <a:effectLst/>
                        </a:rPr>
                        <a:t>Institute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 b="1">
                          <a:effectLst/>
                        </a:rPr>
                        <a:t>Country</a:t>
                      </a:r>
                    </a:p>
                  </a:txBody>
                  <a:tcPr marL="19050" marR="19050" marT="12700" marB="12700" anchor="ctr"/>
                </a:tc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Lu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Zhang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 dirty="0">
                          <a:effectLst/>
                        </a:rPr>
                        <a:t>INSA Rennes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France</a:t>
                      </a:r>
                    </a:p>
                  </a:txBody>
                  <a:tcPr marL="19050" marR="19050" marT="12700" marB="12700" anchor="ctr"/>
                </a:tc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Meriem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Outtas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INSA Rennes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France</a:t>
                      </a:r>
                    </a:p>
                  </a:txBody>
                  <a:tcPr marL="19050" marR="19050" marT="12700" marB="12700" anchor="ctr"/>
                </a:tc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Hantao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Liu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 dirty="0">
                          <a:effectLst/>
                        </a:rPr>
                        <a:t>Cardiff </a:t>
                      </a:r>
                      <a:r>
                        <a:rPr lang="fr-FR" sz="1400" dirty="0" err="1">
                          <a:effectLst/>
                        </a:rPr>
                        <a:t>University</a:t>
                      </a:r>
                      <a:endParaRPr lang="fr-FR" sz="1400" dirty="0">
                        <a:effectLst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UK</a:t>
                      </a:r>
                    </a:p>
                  </a:txBody>
                  <a:tcPr marL="19050" marR="19050" marT="12700" marB="12700" anchor="ctr"/>
                </a:tc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Luis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Cruz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University of Coimbra (UC), Portugal and Instituto de Telecomunicações (IT)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Portugal</a:t>
                      </a:r>
                    </a:p>
                  </a:txBody>
                  <a:tcPr marL="19050" marR="19050" marT="12700" marB="12700" anchor="ctr"/>
                </a:tc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Nabajeet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Barman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Kingston University, London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 dirty="0">
                          <a:effectLst/>
                        </a:rPr>
                        <a:t>UK</a:t>
                      </a:r>
                    </a:p>
                  </a:txBody>
                  <a:tcPr marL="19050" marR="19050" marT="12700" marB="12700" anchor="ctr"/>
                </a:tc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Lucie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Lévêque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Gustave Eiffel University, Lyon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 dirty="0">
                          <a:effectLst/>
                        </a:rPr>
                        <a:t>France</a:t>
                      </a:r>
                    </a:p>
                  </a:txBody>
                  <a:tcPr marL="19050" marR="19050" marT="12700" marB="12700" anchor="ctr"/>
                </a:tc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Femi 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Adeyemi-Ejeye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University of Surrey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UK</a:t>
                      </a:r>
                    </a:p>
                  </a:txBody>
                  <a:tcPr marL="19050" marR="19050" marT="12700" marB="12700" anchor="ctr"/>
                </a:tc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Aladine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chetouani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université d'Orléans - Délégation CNRS L2S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 dirty="0">
                          <a:effectLst/>
                        </a:rPr>
                        <a:t>France</a:t>
                      </a:r>
                    </a:p>
                  </a:txBody>
                  <a:tcPr marL="19050" marR="19050" marT="12700" marB="12700" anchor="ctr"/>
                </a:tc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Jesús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Gutiérrez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Universidad Politécnica de Madrid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 dirty="0">
                          <a:effectLst/>
                        </a:rPr>
                        <a:t>Spain</a:t>
                      </a:r>
                    </a:p>
                  </a:txBody>
                  <a:tcPr marL="19050" marR="19050" marT="12700" marB="12700" anchor="ctr"/>
                </a:tc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Antonio 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Pinheiro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Univerisdade da Beira Interior &amp; Instituto de Telecomunicacoes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 dirty="0">
                          <a:effectLst/>
                        </a:rPr>
                        <a:t>Portugal</a:t>
                      </a:r>
                    </a:p>
                  </a:txBody>
                  <a:tcPr marL="19050" marR="19050" marT="12700" marB="12700" anchor="ctr"/>
                </a:tc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Shanmukh Reddy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Manne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IIT Hyderabad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 dirty="0" err="1">
                          <a:effectLst/>
                        </a:rPr>
                        <a:t>India</a:t>
                      </a:r>
                      <a:endParaRPr lang="fr-FR" sz="1400" dirty="0">
                        <a:effectLst/>
                      </a:endParaRPr>
                    </a:p>
                  </a:txBody>
                  <a:tcPr marL="19050" marR="19050" marT="12700" marB="12700" anchor="ctr"/>
                </a:tc>
              </a:tr>
              <a:tr h="349304"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Jorge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Caviedes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>
                          <a:effectLst/>
                        </a:rPr>
                        <a:t>Arizona State University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400" dirty="0">
                          <a:effectLst/>
                        </a:rPr>
                        <a:t>USA</a:t>
                      </a:r>
                    </a:p>
                  </a:txBody>
                  <a:tcPr marL="19050" marR="1905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Goals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r-FR" dirty="0"/>
              <a:t>Assemble all the </a:t>
            </a:r>
            <a:r>
              <a:rPr lang="fr-FR" dirty="0" err="1"/>
              <a:t>existing</a:t>
            </a:r>
            <a:r>
              <a:rPr lang="fr-FR" dirty="0"/>
              <a:t> </a:t>
            </a:r>
            <a:r>
              <a:rPr lang="fr-FR" dirty="0" err="1"/>
              <a:t>publicly</a:t>
            </a:r>
            <a:r>
              <a:rPr lang="fr-FR" dirty="0"/>
              <a:t> accessible </a:t>
            </a:r>
            <a:r>
              <a:rPr lang="fr-FR" dirty="0" err="1"/>
              <a:t>databases</a:t>
            </a:r>
            <a:r>
              <a:rPr lang="fr-FR" dirty="0"/>
              <a:t> on </a:t>
            </a:r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Construct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new </a:t>
            </a:r>
            <a:r>
              <a:rPr lang="fr-FR" dirty="0" err="1" smtClean="0"/>
              <a:t>databases</a:t>
            </a:r>
            <a:r>
              <a:rPr lang="fr-FR" dirty="0" smtClean="0"/>
              <a:t> for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tasks</a:t>
            </a:r>
            <a:r>
              <a:rPr lang="fr-FR" dirty="0" smtClean="0"/>
              <a:t> </a:t>
            </a:r>
            <a:r>
              <a:rPr lang="fr-FR" dirty="0" err="1" smtClean="0"/>
              <a:t>jointly</a:t>
            </a:r>
            <a:endParaRPr lang="fr-FR" dirty="0" smtClean="0"/>
          </a:p>
          <a:p>
            <a:r>
              <a:rPr lang="fr-FR" dirty="0"/>
              <a:t>Use </a:t>
            </a:r>
            <a:r>
              <a:rPr lang="fr-FR" dirty="0" err="1"/>
              <a:t>deep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for QAH as </a:t>
            </a:r>
            <a:r>
              <a:rPr lang="fr-FR" dirty="0" err="1"/>
              <a:t>well</a:t>
            </a:r>
            <a:r>
              <a:rPr lang="fr-FR" dirty="0"/>
              <a:t> as </a:t>
            </a:r>
            <a:r>
              <a:rPr lang="fr-FR" dirty="0" err="1"/>
              <a:t>visual</a:t>
            </a:r>
            <a:r>
              <a:rPr lang="fr-FR" dirty="0"/>
              <a:t> attention</a:t>
            </a:r>
          </a:p>
          <a:p>
            <a:r>
              <a:rPr lang="fr-FR" dirty="0" err="1" smtClean="0"/>
              <a:t>Explainable</a:t>
            </a:r>
            <a:r>
              <a:rPr lang="fr-FR" dirty="0" smtClean="0"/>
              <a:t> </a:t>
            </a:r>
            <a:r>
              <a:rPr lang="fr-FR" dirty="0"/>
              <a:t>AI for </a:t>
            </a:r>
            <a:r>
              <a:rPr lang="fr-FR" dirty="0" err="1"/>
              <a:t>ophthalmology</a:t>
            </a:r>
            <a:r>
              <a:rPr lang="fr-FR" dirty="0"/>
              <a:t>, </a:t>
            </a:r>
            <a:r>
              <a:rPr lang="fr-FR" dirty="0" err="1"/>
              <a:t>microscopy</a:t>
            </a:r>
            <a:r>
              <a:rPr lang="fr-FR" dirty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assessment</a:t>
            </a:r>
            <a:endParaRPr lang="fr-FR" dirty="0" smtClean="0"/>
          </a:p>
          <a:p>
            <a:r>
              <a:rPr lang="fr-FR" dirty="0" err="1" smtClean="0"/>
              <a:t>Metrics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fr-FR" dirty="0" err="1"/>
              <a:t>models</a:t>
            </a:r>
            <a:r>
              <a:rPr lang="fr-FR" dirty="0"/>
              <a:t> </a:t>
            </a:r>
            <a:r>
              <a:rPr lang="fr-FR" dirty="0" err="1"/>
              <a:t>supporting</a:t>
            </a:r>
            <a:r>
              <a:rPr lang="fr-FR" dirty="0"/>
              <a:t> </a:t>
            </a:r>
            <a:r>
              <a:rPr lang="fr-FR" dirty="0" err="1"/>
              <a:t>interpretability</a:t>
            </a:r>
            <a:r>
              <a:rPr lang="fr-FR" dirty="0"/>
              <a:t> for </a:t>
            </a:r>
            <a:r>
              <a:rPr lang="fr-FR" dirty="0" err="1" smtClean="0"/>
              <a:t>diagnosis</a:t>
            </a:r>
            <a:endParaRPr lang="fr-FR" dirty="0" smtClean="0"/>
          </a:p>
          <a:p>
            <a:r>
              <a:rPr lang="fr-FR" dirty="0" err="1" smtClean="0"/>
              <a:t>QoE</a:t>
            </a:r>
            <a:r>
              <a:rPr lang="fr-FR" dirty="0" smtClean="0"/>
              <a:t> in </a:t>
            </a:r>
            <a:r>
              <a:rPr lang="fr-FR" dirty="0" err="1"/>
              <a:t>telemedicine</a:t>
            </a:r>
            <a:endParaRPr lang="fr-FR" dirty="0" smtClean="0"/>
          </a:p>
          <a:p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methodologies</a:t>
            </a:r>
            <a:r>
              <a:rPr lang="fr-FR" dirty="0" smtClean="0"/>
              <a:t>, </a:t>
            </a:r>
            <a:r>
              <a:rPr lang="fr-FR" dirty="0" err="1" smtClean="0"/>
              <a:t>recommendations</a:t>
            </a:r>
            <a:r>
              <a:rPr lang="fr-FR" dirty="0" smtClean="0"/>
              <a:t> and guidelines for subjective test of </a:t>
            </a:r>
            <a:r>
              <a:rPr lang="fr-FR" dirty="0" err="1" smtClean="0"/>
              <a:t>medical</a:t>
            </a:r>
            <a:r>
              <a:rPr lang="fr-FR" dirty="0" smtClean="0"/>
              <a:t> image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assessment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</a:t>
            </a:r>
            <a:r>
              <a:rPr lang="fr-FR" dirty="0" err="1" smtClean="0"/>
              <a:t>join</a:t>
            </a:r>
            <a:r>
              <a:rPr lang="fr-FR" dirty="0" smtClean="0"/>
              <a:t> us?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Subscribe</a:t>
            </a:r>
            <a:r>
              <a:rPr lang="fr-FR" dirty="0"/>
              <a:t> to QAH </a:t>
            </a:r>
            <a:r>
              <a:rPr lang="fr-FR" dirty="0" smtClean="0"/>
              <a:t>: </a:t>
            </a:r>
            <a:r>
              <a:rPr lang="fr-FR" dirty="0" err="1"/>
              <a:t>qah@vqeg.org</a:t>
            </a:r>
            <a:endParaRPr lang="fr-FR" dirty="0" smtClean="0"/>
          </a:p>
          <a:p>
            <a:r>
              <a:rPr lang="fr-FR" dirty="0" err="1" smtClean="0"/>
              <a:t>Fill</a:t>
            </a:r>
            <a:r>
              <a:rPr lang="fr-FR" dirty="0" smtClean="0"/>
              <a:t> the </a:t>
            </a:r>
            <a:r>
              <a:rPr lang="fr-FR" dirty="0" err="1" smtClean="0"/>
              <a:t>google</a:t>
            </a:r>
            <a:r>
              <a:rPr lang="fr-FR" dirty="0" smtClean="0"/>
              <a:t> doc:</a:t>
            </a:r>
          </a:p>
          <a:p>
            <a:pPr marL="0" indent="0">
              <a:buNone/>
            </a:pPr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docs.google.com/spreadsheets/d/1ckjc67QKOc9NyKcRZRTBLh1SU4fuGyxFUCdEaWtBOdg/edit#gid=0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80" y="3933056"/>
            <a:ext cx="3970020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Subjective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assessment</a:t>
            </a:r>
            <a:r>
              <a:rPr lang="fr-FR" dirty="0" smtClean="0"/>
              <a:t> of </a:t>
            </a:r>
            <a:r>
              <a:rPr lang="fr-FR" dirty="0" err="1" smtClean="0"/>
              <a:t>medical</a:t>
            </a:r>
            <a:r>
              <a:rPr lang="fr-FR" dirty="0" smtClean="0"/>
              <a:t> images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1384" y="1828799"/>
            <a:ext cx="4800600" cy="762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MOS-based approach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1384" y="2590799"/>
            <a:ext cx="5257800" cy="3810033"/>
          </a:xfrm>
        </p:spPr>
        <p:txBody>
          <a:bodyPr/>
          <a:lstStyle/>
          <a:p>
            <a:r>
              <a:rPr lang="en-US" dirty="0" smtClean="0"/>
              <a:t>Methodologies: ACR, SSCQS, DSCQS, SAMVIQ</a:t>
            </a:r>
            <a:r>
              <a:rPr lang="mr-IN" dirty="0" smtClean="0"/>
              <a:t>…</a:t>
            </a:r>
            <a:endParaRPr lang="fr-FR" dirty="0" smtClean="0"/>
          </a:p>
          <a:p>
            <a:r>
              <a:rPr lang="en-US" dirty="0" smtClean="0"/>
              <a:t>Question on the: overall quality, noise disturbance, contrast, contour, texture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Final score: Mean Opinion Score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Task-based approach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5604048" cy="4150569"/>
          </a:xfrm>
        </p:spPr>
        <p:txBody>
          <a:bodyPr>
            <a:normAutofit/>
          </a:bodyPr>
          <a:lstStyle/>
          <a:p>
            <a:r>
              <a:rPr lang="en-US" dirty="0" smtClean="0"/>
              <a:t>Question: to perform a diagnostic task.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Final score: AUC (area under the ROC curve), area under the JAFROC curve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20" y="3068960"/>
            <a:ext cx="3976169" cy="2354122"/>
          </a:xfrm>
          <a:prstGeom prst="rect">
            <a:avLst/>
          </a:prstGeom>
        </p:spPr>
      </p:pic>
      <p:pic>
        <p:nvPicPr>
          <p:cNvPr id="7" name="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3920" y="2994815"/>
            <a:ext cx="4176464" cy="295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Présentation médicale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61_TF02901024_TF02901024.potx" id="{99AE3A49-340D-4591-BFCE-7BC185978C07}" vid="{AD5DAC16-512F-4CB9-9850-6544BB0EE0D7}"/>
    </a:ext>
  </a:extLst>
</a:theme>
</file>

<file path=ppt/theme/theme2.xml><?xml version="1.0" encoding="utf-8"?>
<a:theme xmlns:a="http://schemas.openxmlformats.org/drawingml/2006/main" name="Thème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Présentation médicale (grand écran)</Template>
  <TotalTime>580</TotalTime>
  <Words>348</Words>
  <Application>Microsoft Macintosh PowerPoint</Application>
  <PresentationFormat>Grand écran</PresentationFormat>
  <Paragraphs>87</Paragraphs>
  <Slides>5</Slides>
  <Notes>3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Franklin Gothic Medium</vt:lpstr>
      <vt:lpstr>Mangal</vt:lpstr>
      <vt:lpstr>幼圆</vt:lpstr>
      <vt:lpstr>Arial</vt:lpstr>
      <vt:lpstr>Présentation médicale 16x9</vt:lpstr>
      <vt:lpstr>Quality Assessment for Health Applications (QAH) </vt:lpstr>
      <vt:lpstr>Participants of our 1st meeting on 26/11/2020</vt:lpstr>
      <vt:lpstr>Goals</vt:lpstr>
      <vt:lpstr>Do you want to join us?</vt:lpstr>
      <vt:lpstr>Subjective quality assessment of medical images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Assessment for Health Applications </dc:title>
  <dc:creator>Utilisateur de Microsoft Office</dc:creator>
  <cp:lastModifiedBy>Utilisateur de Microsoft Office</cp:lastModifiedBy>
  <cp:revision>19</cp:revision>
  <dcterms:created xsi:type="dcterms:W3CDTF">2020-11-27T12:49:35Z</dcterms:created>
  <dcterms:modified xsi:type="dcterms:W3CDTF">2020-11-30T13:50:10Z</dcterms:modified>
</cp:coreProperties>
</file>